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7" r:id="rId4"/>
  </p:sldMasterIdLst>
  <p:notesMasterIdLst>
    <p:notesMasterId r:id="rId16"/>
  </p:notesMasterIdLst>
  <p:handoutMasterIdLst>
    <p:handoutMasterId r:id="rId17"/>
  </p:handoutMasterIdLst>
  <p:sldIdLst>
    <p:sldId id="316" r:id="rId5"/>
    <p:sldId id="295" r:id="rId6"/>
    <p:sldId id="315" r:id="rId7"/>
    <p:sldId id="324" r:id="rId8"/>
    <p:sldId id="323" r:id="rId9"/>
    <p:sldId id="318" r:id="rId10"/>
    <p:sldId id="319" r:id="rId11"/>
    <p:sldId id="321" r:id="rId12"/>
    <p:sldId id="317" r:id="rId13"/>
    <p:sldId id="322" r:id="rId14"/>
    <p:sldId id="30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24" autoAdjust="0"/>
  </p:normalViewPr>
  <p:slideViewPr>
    <p:cSldViewPr snapToGrid="0">
      <p:cViewPr varScale="1">
        <p:scale>
          <a:sx n="71" d="100"/>
          <a:sy n="71" d="100"/>
        </p:scale>
        <p:origin x="618" y="9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(11) 2513-8888</a:t>
          </a:r>
          <a:endParaRPr lang="en-US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hoptech@solucoes.com</a:t>
          </a:r>
          <a:endParaRPr lang="en-US" dirty="0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www.hoptech.com</a:t>
          </a:r>
          <a:endParaRPr lang="en-US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0" presStyleCnt="3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1" presStyleCnt="3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0" destOrd="0" parTransId="{EA4A0DF6-D9DF-40AE-B632-DFCB6BF9E120}" sibTransId="{7FABFEEB-3AEA-4533-8B6F-AC8B48CD3978}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2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1" destOrd="0" parTransId="{98F1180C-271F-4EEA-827F-2373CCE39C30}" sibTransId="{E4ADFE3D-7208-49EB-98BB-689B3B32450D}"/>
    <dgm:cxn modelId="{1D8F7DAD-C5A5-44C4-B08E-D3CEB4823281}" type="presParOf" srcId="{259BF8C7-2E76-4E8D-B5DF-12894F46D511}" destId="{0E68DF59-0B4B-478E-BDFC-062A733237EE}" srcOrd="0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1" destOrd="0" presId="urn:microsoft.com/office/officeart/2018/2/layout/IconLabelList"/>
    <dgm:cxn modelId="{793364FF-7D1B-4FC3-BF92-1765E1E2009F}" type="presParOf" srcId="{259BF8C7-2E76-4E8D-B5DF-12894F46D511}" destId="{A2F5A9FA-2F1F-4330-AA67-5CC8F42DD876}" srcOrd="2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3" destOrd="0" presId="urn:microsoft.com/office/officeart/2018/2/layout/IconLabelList"/>
    <dgm:cxn modelId="{13A90DA8-AE00-4AF4-988A-2A0C10D4275B}" type="presParOf" srcId="{259BF8C7-2E76-4E8D-B5DF-12894F46D511}" destId="{BB86CA04-A005-4746-8535-C698AF8B690F}" srcOrd="4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3CDCC-D16A-4068-9DF8-3D1A8F9689EC}">
      <dsp:nvSpPr>
        <dsp:cNvPr id="0" name=""/>
        <dsp:cNvSpPr/>
      </dsp:nvSpPr>
      <dsp:spPr>
        <a:xfrm>
          <a:off x="919219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36283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(11) 2513-8888</a:t>
          </a:r>
          <a:endParaRPr lang="en-US" sz="2500" kern="1200"/>
        </a:p>
      </dsp:txBody>
      <dsp:txXfrm>
        <a:off x="36283" y="2322731"/>
        <a:ext cx="3210677" cy="720000"/>
      </dsp:txXfrm>
    </dsp:sp>
    <dsp:sp modelId="{F64FC96B-0569-4D5A-88A8-D2147BFFD865}">
      <dsp:nvSpPr>
        <dsp:cNvPr id="0" name=""/>
        <dsp:cNvSpPr/>
      </dsp:nvSpPr>
      <dsp:spPr>
        <a:xfrm>
          <a:off x="4691766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3808829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hoptech@solucoes.com</a:t>
          </a:r>
          <a:endParaRPr lang="en-US" sz="2500" kern="1200" dirty="0"/>
        </a:p>
      </dsp:txBody>
      <dsp:txXfrm>
        <a:off x="3808829" y="2322731"/>
        <a:ext cx="3210677" cy="720000"/>
      </dsp:txXfrm>
    </dsp:sp>
    <dsp:sp modelId="{D6280C95-09DE-42B9-AF12-12ED97156201}">
      <dsp:nvSpPr>
        <dsp:cNvPr id="0" name=""/>
        <dsp:cNvSpPr/>
      </dsp:nvSpPr>
      <dsp:spPr>
        <a:xfrm>
          <a:off x="8464312" y="495805"/>
          <a:ext cx="1444804" cy="1444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581375" y="2322731"/>
          <a:ext cx="32106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www.hoptech.com</a:t>
          </a:r>
          <a:endParaRPr lang="en-US" sz="2500" kern="1200"/>
        </a:p>
      </dsp:txBody>
      <dsp:txXfrm>
        <a:off x="7581375" y="2322731"/>
        <a:ext cx="32106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141ACC-16E0-46D1-9E1B-0EDCF08DE687}" type="datetime1">
              <a:rPr lang="pt-BR" smtClean="0"/>
              <a:t>14/03/2023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43CD4-E842-4575-AC70-763E032FEACA}" type="datetime1">
              <a:rPr lang="pt-BR" smtClean="0"/>
              <a:pPr/>
              <a:t>14/03/2023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32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63064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3629089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2624766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9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1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5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3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8625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2" y="4070850"/>
            <a:ext cx="5132719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3270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 descr="close de foto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7633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386584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386584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conce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1" y="1878098"/>
            <a:ext cx="4572000" cy="93920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1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1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1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1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962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72237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2898529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549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660056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0040016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4501610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643114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9022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2" r:id="rId13"/>
    <p:sldLayoutId id="2147483913" r:id="rId14"/>
    <p:sldLayoutId id="2147483668" r:id="rId15"/>
    <p:sldLayoutId id="214748367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, Gráfico de cascata&#10;&#10;Descrição gerada automaticamente">
            <a:extLst>
              <a:ext uri="{FF2B5EF4-FFF2-40B4-BE49-F238E27FC236}">
                <a16:creationId xmlns:a16="http://schemas.microsoft.com/office/drawing/2014/main" id="{01AE0723-EFE5-86B5-2521-6E0EC7F0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4" y="1562329"/>
            <a:ext cx="8470310" cy="25622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78D79DB-B9B7-D858-CB00-99A9C09E8301}"/>
              </a:ext>
            </a:extLst>
          </p:cNvPr>
          <p:cNvSpPr txBox="1"/>
          <p:nvPr/>
        </p:nvSpPr>
        <p:spPr>
          <a:xfrm>
            <a:off x="1137941" y="5734456"/>
            <a:ext cx="1031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1" dirty="0"/>
              <a:t>Bem-vindo(a) à nossa empresa de tecnologia para plantações de lúpulo, onde a luz é a chave para o sucesso!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D658F4-FB97-552C-DA48-8B17BFC74962}"/>
              </a:ext>
            </a:extLst>
          </p:cNvPr>
          <p:cNvSpPr txBox="1"/>
          <p:nvPr/>
        </p:nvSpPr>
        <p:spPr>
          <a:xfrm>
            <a:off x="5257053" y="2690336"/>
            <a:ext cx="770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HOP_TECH Soluções em Lúpulo Ltda.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5EECB4-6143-CF92-FE21-1C3125E43F29}"/>
              </a:ext>
            </a:extLst>
          </p:cNvPr>
          <p:cNvSpPr txBox="1"/>
          <p:nvPr/>
        </p:nvSpPr>
        <p:spPr>
          <a:xfrm>
            <a:off x="6902823" y="2988332"/>
            <a:ext cx="487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Your</a:t>
            </a:r>
            <a:r>
              <a:rPr lang="pt-BR" i="1" dirty="0"/>
              <a:t> </a:t>
            </a:r>
            <a:r>
              <a:rPr lang="pt-BR" i="1" dirty="0" err="1"/>
              <a:t>hope</a:t>
            </a:r>
            <a:r>
              <a:rPr lang="pt-BR" i="1" dirty="0"/>
              <a:t> is </a:t>
            </a:r>
            <a:r>
              <a:rPr lang="pt-BR" i="1" dirty="0" err="1"/>
              <a:t>our</a:t>
            </a:r>
            <a:r>
              <a:rPr lang="pt-BR" i="1" dirty="0"/>
              <a:t> hop!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FAD5D0-214A-3D9F-8D61-4AE7471B17C1}"/>
              </a:ext>
            </a:extLst>
          </p:cNvPr>
          <p:cNvSpPr txBox="1"/>
          <p:nvPr/>
        </p:nvSpPr>
        <p:spPr>
          <a:xfrm>
            <a:off x="8858147" y="1538326"/>
            <a:ext cx="395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dirty="0"/>
              <a:t>®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54322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86B1A8-4AC3-B1EE-D6CD-7CA27E4F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10</a:t>
            </a:fld>
            <a:endParaRPr lang="pt-BR" noProof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29FF51-3420-2CC5-9B12-21AEA2BE7391}"/>
              </a:ext>
            </a:extLst>
          </p:cNvPr>
          <p:cNvSpPr txBox="1"/>
          <p:nvPr/>
        </p:nvSpPr>
        <p:spPr>
          <a:xfrm>
            <a:off x="645458" y="551330"/>
            <a:ext cx="75706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NOSSAS PROSPECÇÕES...</a:t>
            </a: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E92B2A4-5328-0666-3614-A33212D1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751" y="551330"/>
            <a:ext cx="4231558" cy="3169584"/>
          </a:xfrm>
          <a:prstGeom prst="rect">
            <a:avLst/>
          </a:prstGeom>
        </p:spPr>
      </p:pic>
      <p:pic>
        <p:nvPicPr>
          <p:cNvPr id="8" name="Imagem 7" descr="Gráfico, Gráfico de cascata&#10;&#10;Descrição gerada automaticamente">
            <a:extLst>
              <a:ext uri="{FF2B5EF4-FFF2-40B4-BE49-F238E27FC236}">
                <a16:creationId xmlns:a16="http://schemas.microsoft.com/office/drawing/2014/main" id="{05137BE1-4E8A-3D6F-16DC-76FA07B1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128" y="5673835"/>
            <a:ext cx="3025183" cy="9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4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B3C453-B485-4F07-841B-918D40331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487A7A-15F8-4EF6-BA1F-30C51E6EC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EFDBF8-A3DC-4DA8-9F33-E9107E70E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32A3D-96DF-4962-8D36-3CA071E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909" y="4572001"/>
            <a:ext cx="11719791" cy="205282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824984"/>
            <a:ext cx="9875520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 err="1">
                <a:solidFill>
                  <a:srgbClr val="FFFFFF"/>
                </a:solidFill>
              </a:rPr>
              <a:t>Agradecemos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por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nos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conhecerem</a:t>
            </a:r>
            <a:r>
              <a:rPr lang="en-US" sz="2200" dirty="0">
                <a:solidFill>
                  <a:srgbClr val="FFFFFF"/>
                </a:solidFill>
              </a:rPr>
              <a:t> e </a:t>
            </a:r>
            <a:r>
              <a:rPr lang="en-US" sz="2200" dirty="0" err="1">
                <a:solidFill>
                  <a:srgbClr val="FFFFFF"/>
                </a:solidFill>
              </a:rPr>
              <a:t>esperamos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poder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contribuir</a:t>
            </a:r>
            <a:r>
              <a:rPr lang="en-US" sz="2200" dirty="0">
                <a:solidFill>
                  <a:srgbClr val="FFFFFF"/>
                </a:solidFill>
              </a:rPr>
              <a:t> para o </a:t>
            </a:r>
            <a:r>
              <a:rPr lang="en-US" sz="2200" dirty="0" err="1">
                <a:solidFill>
                  <a:srgbClr val="FFFFFF"/>
                </a:solidFill>
              </a:rPr>
              <a:t>sucesso</a:t>
            </a:r>
            <a:r>
              <a:rPr lang="en-US" sz="2200" dirty="0">
                <a:solidFill>
                  <a:srgbClr val="FFFFFF"/>
                </a:solidFill>
              </a:rPr>
              <a:t> das </a:t>
            </a:r>
            <a:r>
              <a:rPr lang="en-US" sz="2200" dirty="0" err="1">
                <a:solidFill>
                  <a:srgbClr val="FFFFFF"/>
                </a:solidFill>
              </a:rPr>
              <a:t>suas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culturas</a:t>
            </a:r>
            <a:r>
              <a:rPr lang="en-US" sz="2200" dirty="0">
                <a:solidFill>
                  <a:srgbClr val="FFFFFF"/>
                </a:solidFill>
              </a:rPr>
              <a:t> com </a:t>
            </a:r>
            <a:r>
              <a:rPr lang="en-US" sz="2200" dirty="0" err="1">
                <a:solidFill>
                  <a:srgbClr val="FFFFFF"/>
                </a:solidFill>
              </a:rPr>
              <a:t>nossas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soluções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inovadoras</a:t>
            </a:r>
            <a:r>
              <a:rPr lang="en-US" sz="2200" dirty="0">
                <a:solidFill>
                  <a:srgbClr val="FFFFFF"/>
                </a:solidFill>
              </a:rPr>
              <a:t>!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#SEJAUMHOPPER!</a:t>
            </a:r>
          </a:p>
        </p:txBody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0696C75C-E013-D0A7-772B-606AE6685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796546"/>
              </p:ext>
            </p:extLst>
          </p:nvPr>
        </p:nvGraphicFramePr>
        <p:xfrm>
          <a:off x="709613" y="642938"/>
          <a:ext cx="10828337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 descr="Gráfico, Gráfico de cascata&#10;&#10;Descrição gerada automaticamente">
            <a:extLst>
              <a:ext uri="{FF2B5EF4-FFF2-40B4-BE49-F238E27FC236}">
                <a16:creationId xmlns:a16="http://schemas.microsoft.com/office/drawing/2014/main" id="{E17C7DC6-4E8E-73D0-A248-90347940E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8057" y="3656883"/>
            <a:ext cx="3025183" cy="9151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5E1E7B5-89F8-3D68-280A-3F4106BF984D}"/>
              </a:ext>
            </a:extLst>
          </p:cNvPr>
          <p:cNvSpPr txBox="1"/>
          <p:nvPr/>
        </p:nvSpPr>
        <p:spPr>
          <a:xfrm>
            <a:off x="4796548" y="177893"/>
            <a:ext cx="39399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972A2382-5229-740E-11EB-919D9199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07" y="-97555"/>
            <a:ext cx="8596668" cy="13208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Quem somos?</a:t>
            </a:r>
          </a:p>
        </p:txBody>
      </p:sp>
      <p:pic>
        <p:nvPicPr>
          <p:cNvPr id="32" name="Espaço Reservado para Imagem 31" descr="Mulher com óculos de sol&#10;&#10;Descrição gerada automaticamente">
            <a:extLst>
              <a:ext uri="{FF2B5EF4-FFF2-40B4-BE49-F238E27FC236}">
                <a16:creationId xmlns:a16="http://schemas.microsoft.com/office/drawing/2014/main" id="{F3BBEB99-B1BD-8F6D-67A3-557380D4E3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150" r="15150"/>
          <a:stretch>
            <a:fillRect/>
          </a:stretch>
        </p:blipFill>
        <p:spPr>
          <a:xfrm>
            <a:off x="1530853" y="1050546"/>
            <a:ext cx="1228132" cy="1762103"/>
          </a:xfrm>
        </p:spPr>
      </p:pic>
      <p:pic>
        <p:nvPicPr>
          <p:cNvPr id="38" name="Espaço Reservado para Imagem 37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24A79DEE-AB9C-E444-15C3-7D38F2ADDB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5150" r="15150"/>
          <a:stretch>
            <a:fillRect/>
          </a:stretch>
        </p:blipFill>
        <p:spPr>
          <a:xfrm>
            <a:off x="3449557" y="1018027"/>
            <a:ext cx="1228131" cy="1762103"/>
          </a:xfrm>
        </p:spPr>
      </p:pic>
      <p:pic>
        <p:nvPicPr>
          <p:cNvPr id="44" name="Espaço Reservado para Imagem 43" descr="Mulher com cabelos longos&#10;&#10;Descrição gerada automaticamente">
            <a:extLst>
              <a:ext uri="{FF2B5EF4-FFF2-40B4-BE49-F238E27FC236}">
                <a16:creationId xmlns:a16="http://schemas.microsoft.com/office/drawing/2014/main" id="{B2BC166F-AF9D-0B63-82AF-7B30A223AA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5150" r="15150"/>
          <a:stretch>
            <a:fillRect/>
          </a:stretch>
        </p:blipFill>
        <p:spPr>
          <a:xfrm>
            <a:off x="1518953" y="4045351"/>
            <a:ext cx="1391147" cy="1995993"/>
          </a:xfrm>
        </p:spPr>
      </p:pic>
      <p:pic>
        <p:nvPicPr>
          <p:cNvPr id="50" name="Espaço Reservado para Imagem 49" descr="Rosto de homem sorrindo&#10;&#10;Descrição gerada automaticamente">
            <a:extLst>
              <a:ext uri="{FF2B5EF4-FFF2-40B4-BE49-F238E27FC236}">
                <a16:creationId xmlns:a16="http://schemas.microsoft.com/office/drawing/2014/main" id="{A6C21348-0D1A-E8AB-2695-74830711357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15150" r="15150"/>
          <a:stretch>
            <a:fillRect/>
          </a:stretch>
        </p:blipFill>
        <p:spPr>
          <a:xfrm>
            <a:off x="2553250" y="2468783"/>
            <a:ext cx="1228877" cy="1763172"/>
          </a:xfrm>
        </p:spPr>
      </p:pic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/>
          </a:p>
        </p:txBody>
      </p:sp>
      <p:pic>
        <p:nvPicPr>
          <p:cNvPr id="6" name="Espaço Reservado para Imagem 28">
            <a:extLst>
              <a:ext uri="{FF2B5EF4-FFF2-40B4-BE49-F238E27FC236}">
                <a16:creationId xmlns:a16="http://schemas.microsoft.com/office/drawing/2014/main" id="{76C5703E-AD0A-C178-AC2B-AEEB850D77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701" b="21701"/>
          <a:stretch/>
        </p:blipFill>
        <p:spPr>
          <a:xfrm>
            <a:off x="733807" y="2468783"/>
            <a:ext cx="1401842" cy="1763172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Espaço Reservado para Imagem 30">
            <a:extLst>
              <a:ext uri="{FF2B5EF4-FFF2-40B4-BE49-F238E27FC236}">
                <a16:creationId xmlns:a16="http://schemas.microsoft.com/office/drawing/2014/main" id="{E6259F88-6808-9859-9AAB-4FA5F584CA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001" b="6001"/>
          <a:stretch/>
        </p:blipFill>
        <p:spPr>
          <a:xfrm>
            <a:off x="4310765" y="2468783"/>
            <a:ext cx="1297066" cy="1814888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Espaço Reservado para Imagem 32">
            <a:extLst>
              <a:ext uri="{FF2B5EF4-FFF2-40B4-BE49-F238E27FC236}">
                <a16:creationId xmlns:a16="http://schemas.microsoft.com/office/drawing/2014/main" id="{D3A7BA78-63A3-5CF7-2259-E52EE46897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7445" r="27445"/>
          <a:stretch/>
        </p:blipFill>
        <p:spPr>
          <a:xfrm>
            <a:off x="3432104" y="4174737"/>
            <a:ext cx="1263039" cy="1866607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2BECE2E2-445A-BE51-BC13-26E4AC85FF38}"/>
              </a:ext>
            </a:extLst>
          </p:cNvPr>
          <p:cNvSpPr txBox="1"/>
          <p:nvPr/>
        </p:nvSpPr>
        <p:spPr>
          <a:xfrm>
            <a:off x="6032057" y="913274"/>
            <a:ext cx="504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"Na nossa empresa de tecnologia, acreditamos que a chave para o sucesso no cultivo de lúpulo é iluminar o caminho da produtividade, com sensores de luz que trazem insights precisos e em tempo real para os produtores."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207BFDDD-4E16-5DE3-279C-A91FAB2276B2}"/>
              </a:ext>
            </a:extLst>
          </p:cNvPr>
          <p:cNvSpPr txBox="1"/>
          <p:nvPr/>
        </p:nvSpPr>
        <p:spPr>
          <a:xfrm>
            <a:off x="6032056" y="3170529"/>
            <a:ext cx="504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"Nosso compromisso é fornecer soluções tecnológicas de alta qualidade para a indústria de cultivo de lúpulo, com transparência, inovação e excelência no atendimento ao cliente."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A3A255-9413-7190-6939-5CCE6778022A}"/>
              </a:ext>
            </a:extLst>
          </p:cNvPr>
          <p:cNvSpPr txBox="1"/>
          <p:nvPr/>
        </p:nvSpPr>
        <p:spPr>
          <a:xfrm>
            <a:off x="6095999" y="5118014"/>
            <a:ext cx="4939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/>
              <a:t>Nossa Equipe: </a:t>
            </a:r>
            <a:r>
              <a:rPr lang="pt-BR" dirty="0"/>
              <a:t>Abraão Marcos, Arthur, Bruna </a:t>
            </a:r>
            <a:r>
              <a:rPr lang="pt-BR" dirty="0" err="1"/>
              <a:t>Laysa</a:t>
            </a:r>
            <a:r>
              <a:rPr lang="pt-BR" dirty="0"/>
              <a:t>, Carlos </a:t>
            </a:r>
            <a:r>
              <a:rPr lang="pt-BR" dirty="0" err="1"/>
              <a:t>Benecke</a:t>
            </a:r>
            <a:r>
              <a:rPr lang="pt-BR" dirty="0"/>
              <a:t>, Gabriel Namur, Jonas, Luccas Bueno.</a:t>
            </a: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9D0F9352-ADC0-98B7-0C59-81F5DF34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476" y="243840"/>
            <a:ext cx="7691968" cy="13208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Nosso segmento e desafios  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16EFDF9-28C2-99AB-29B6-5C9D0552B6A0}"/>
              </a:ext>
            </a:extLst>
          </p:cNvPr>
          <p:cNvSpPr txBox="1"/>
          <p:nvPr/>
        </p:nvSpPr>
        <p:spPr>
          <a:xfrm>
            <a:off x="682438" y="1564640"/>
            <a:ext cx="105727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Monitoramento em tempo real para plantações de lúpulo, utilizando sensores de luz e permitindo que os clientes tenham acesso remoto aos dados coletados para tomar decisões informadas e maximizar sua produção.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59FD9DC-20D5-6E54-01A6-C72D4E569E4A}"/>
              </a:ext>
            </a:extLst>
          </p:cNvPr>
          <p:cNvSpPr txBox="1"/>
          <p:nvPr/>
        </p:nvSpPr>
        <p:spPr>
          <a:xfrm>
            <a:off x="682439" y="2690336"/>
            <a:ext cx="10572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à"/>
            </a:pPr>
            <a:r>
              <a:rPr lang="pt-BR" dirty="0"/>
              <a:t>A indústria de cerveja tem crescido significativamente nos últimos anos, impulsionando a produção de lúpulo, um ingrediente essencial na fabricação da bebida. </a:t>
            </a: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pt-BR" dirty="0"/>
          </a:p>
          <a:p>
            <a:pPr algn="just">
              <a:buFont typeface="Wingdings" panose="05000000000000000000" pitchFamily="2" charset="2"/>
              <a:buChar char="à"/>
            </a:pPr>
            <a:r>
              <a:rPr lang="pt-BR" dirty="0"/>
              <a:t>O sucesso do cultivo do lúpulo depende de uma série de fatores, incluindo a quantidade e qualidade de luz que as plantas recebem. 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BDE8FA0-6DC8-9DBC-8EBB-1A3276C4D881}"/>
              </a:ext>
            </a:extLst>
          </p:cNvPr>
          <p:cNvSpPr txBox="1"/>
          <p:nvPr/>
        </p:nvSpPr>
        <p:spPr>
          <a:xfrm>
            <a:off x="1210497" y="4566589"/>
            <a:ext cx="9765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NOSSO DESAFIO? </a:t>
            </a:r>
            <a:r>
              <a:rPr lang="pt-BR" dirty="0"/>
              <a:t>Contribuir na melhora da eficiência produtiva em até </a:t>
            </a:r>
            <a:r>
              <a:rPr lang="pt-BR" b="1" u="sng" dirty="0"/>
              <a:t>200% (duzentos porcento</a:t>
            </a:r>
            <a:r>
              <a:rPr lang="pt-BR" b="1" dirty="0"/>
              <a:t>).</a:t>
            </a:r>
          </a:p>
        </p:txBody>
      </p:sp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1E2D1816-0D9C-1DAA-4243-5F81835F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48" y="4935921"/>
            <a:ext cx="1537728" cy="153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36DAC454-1C15-5903-DD87-0245DEBF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23" y="1388363"/>
            <a:ext cx="1518635" cy="1518635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0EF38C7-9C57-08C4-17BF-553B37061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02" y="1791305"/>
            <a:ext cx="1204861" cy="845595"/>
          </a:xfrm>
          <a:prstGeom prst="rect">
            <a:avLst/>
          </a:prstGeom>
        </p:spPr>
      </p:pic>
      <p:pic>
        <p:nvPicPr>
          <p:cNvPr id="9" name="Imagem 8" descr="Ícone&#10;&#10;Descrição gerada automaticamente com confiança baixa">
            <a:extLst>
              <a:ext uri="{FF2B5EF4-FFF2-40B4-BE49-F238E27FC236}">
                <a16:creationId xmlns:a16="http://schemas.microsoft.com/office/drawing/2014/main" id="{944C0DC6-49FD-E018-C9B8-3F6138935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63" y="1752769"/>
            <a:ext cx="845595" cy="845595"/>
          </a:xfrm>
          <a:prstGeom prst="rect">
            <a:avLst/>
          </a:prstGeom>
        </p:spPr>
      </p:pic>
      <p:cxnSp>
        <p:nvCxnSpPr>
          <p:cNvPr id="11" name="Conector: Curvo 10">
            <a:extLst>
              <a:ext uri="{FF2B5EF4-FFF2-40B4-BE49-F238E27FC236}">
                <a16:creationId xmlns:a16="http://schemas.microsoft.com/office/drawing/2014/main" id="{4D06119D-03D7-6730-5574-BA66E3F4EC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09032" y="2521705"/>
            <a:ext cx="1310776" cy="2081360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BD212717-372F-39AE-C0CB-FBD39872C191}"/>
              </a:ext>
            </a:extLst>
          </p:cNvPr>
          <p:cNvCxnSpPr>
            <a:cxnSpLocks/>
          </p:cNvCxnSpPr>
          <p:nvPr/>
        </p:nvCxnSpPr>
        <p:spPr>
          <a:xfrm rot="5400000">
            <a:off x="5547708" y="3094960"/>
            <a:ext cx="744551" cy="12700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310A64D5-5996-1518-7A02-66A854BEB365}"/>
              </a:ext>
            </a:extLst>
          </p:cNvPr>
          <p:cNvCxnSpPr>
            <a:cxnSpLocks/>
          </p:cNvCxnSpPr>
          <p:nvPr/>
        </p:nvCxnSpPr>
        <p:spPr>
          <a:xfrm rot="5400000">
            <a:off x="7108305" y="2312226"/>
            <a:ext cx="1555518" cy="2127795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0E75DB9-9A68-4F97-BA74-90B483CB3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101" y="3632199"/>
            <a:ext cx="1817063" cy="117114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03A29C-EFCE-B85D-B395-36781D55417D}"/>
              </a:ext>
            </a:extLst>
          </p:cNvPr>
          <p:cNvSpPr txBox="1"/>
          <p:nvPr/>
        </p:nvSpPr>
        <p:spPr>
          <a:xfrm>
            <a:off x="2164423" y="611623"/>
            <a:ext cx="83957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NOSSO ESQUEMA DE SOLUÇÃO!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FE7A05A-AA19-73B0-4A35-AD87D1B158D1}"/>
              </a:ext>
            </a:extLst>
          </p:cNvPr>
          <p:cNvSpPr txBox="1"/>
          <p:nvPr/>
        </p:nvSpPr>
        <p:spPr>
          <a:xfrm>
            <a:off x="4303965" y="4843740"/>
            <a:ext cx="3244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Tomada de decisão pelo cliente </a:t>
            </a:r>
          </a:p>
        </p:txBody>
      </p:sp>
      <p:pic>
        <p:nvPicPr>
          <p:cNvPr id="2" name="Imagem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F28C35F7-7ED2-25DB-FB0E-4039F90A6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742" y="5696899"/>
            <a:ext cx="3025183" cy="915118"/>
          </a:xfrm>
          <a:prstGeom prst="rect">
            <a:avLst/>
          </a:prstGeom>
        </p:spPr>
      </p:pic>
      <p:pic>
        <p:nvPicPr>
          <p:cNvPr id="4" name="Imagem 3" descr="Floresta com árvores altas&#10;&#10;Descrição gerada automaticamente">
            <a:extLst>
              <a:ext uri="{FF2B5EF4-FFF2-40B4-BE49-F238E27FC236}">
                <a16:creationId xmlns:a16="http://schemas.microsoft.com/office/drawing/2014/main" id="{33BEECCC-C7CB-3032-CD62-1EEEC9F57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06" y="3824182"/>
            <a:ext cx="1817062" cy="2430993"/>
          </a:xfrm>
          <a:prstGeom prst="rect">
            <a:avLst/>
          </a:prstGeom>
        </p:spPr>
      </p:pic>
      <p:pic>
        <p:nvPicPr>
          <p:cNvPr id="6" name="Imagem 5" descr="Floresta com árvores altas&#10;&#10;Descrição gerada automaticamente">
            <a:extLst>
              <a:ext uri="{FF2B5EF4-FFF2-40B4-BE49-F238E27FC236}">
                <a16:creationId xmlns:a16="http://schemas.microsoft.com/office/drawing/2014/main" id="{ACFD0D6C-D5FA-F0F6-B525-E0F969776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4339" y="3824181"/>
            <a:ext cx="1817064" cy="243099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95E8BF-820C-14C5-B720-D40DDC46D3FC}"/>
              </a:ext>
            </a:extLst>
          </p:cNvPr>
          <p:cNvSpPr txBox="1"/>
          <p:nvPr/>
        </p:nvSpPr>
        <p:spPr>
          <a:xfrm>
            <a:off x="991182" y="6240708"/>
            <a:ext cx="181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Plantio de Luz Natural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F5A86B-2D5F-A706-0B07-24987EA5E14E}"/>
              </a:ext>
            </a:extLst>
          </p:cNvPr>
          <p:cNvSpPr txBox="1"/>
          <p:nvPr/>
        </p:nvSpPr>
        <p:spPr>
          <a:xfrm>
            <a:off x="9651670" y="6240707"/>
            <a:ext cx="181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Plantio de Luz Artificial</a:t>
            </a:r>
          </a:p>
        </p:txBody>
      </p: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58D99F71-440A-D4A5-893E-547C717BF323}"/>
              </a:ext>
            </a:extLst>
          </p:cNvPr>
          <p:cNvCxnSpPr>
            <a:cxnSpLocks/>
          </p:cNvCxnSpPr>
          <p:nvPr/>
        </p:nvCxnSpPr>
        <p:spPr>
          <a:xfrm>
            <a:off x="7706820" y="5039677"/>
            <a:ext cx="1540331" cy="12700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4C686282-ACED-926A-8648-91774BB918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6527" y="5047499"/>
            <a:ext cx="1279321" cy="1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1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m 4" descr="Linha do tempo&#10;&#10;Descrição gerada automaticamente com confiança média">
            <a:extLst>
              <a:ext uri="{FF2B5EF4-FFF2-40B4-BE49-F238E27FC236}">
                <a16:creationId xmlns:a16="http://schemas.microsoft.com/office/drawing/2014/main" id="{ABA40108-51EA-3CA2-4282-BF394AFA1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323626"/>
            <a:ext cx="7278040" cy="62107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BE8F7DA-5343-007F-807F-C17EC83CA3ED}"/>
              </a:ext>
            </a:extLst>
          </p:cNvPr>
          <p:cNvSpPr txBox="1"/>
          <p:nvPr/>
        </p:nvSpPr>
        <p:spPr>
          <a:xfrm>
            <a:off x="7509180" y="2608729"/>
            <a:ext cx="40821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NOSSA SOLUÇÃO PASSO A PASSO!</a:t>
            </a:r>
          </a:p>
        </p:txBody>
      </p:sp>
    </p:spTree>
    <p:extLst>
      <p:ext uri="{BB962C8B-B14F-4D97-AF65-F5344CB8AC3E}">
        <p14:creationId xmlns:p14="http://schemas.microsoft.com/office/powerpoint/2010/main" val="165435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5AF1B71A-1605-CB49-1F08-F8626B08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15" b="5976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3E54FA-64CA-EF26-11E4-3664224A737A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7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AGORA NOSSA FERRAMENTA DE GESTÃO DE NEGÓCIOS!</a:t>
            </a:r>
          </a:p>
        </p:txBody>
      </p:sp>
    </p:spTree>
    <p:extLst>
      <p:ext uri="{BB962C8B-B14F-4D97-AF65-F5344CB8AC3E}">
        <p14:creationId xmlns:p14="http://schemas.microsoft.com/office/powerpoint/2010/main" val="85495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134091C9-F98A-18DD-6ED0-F49746FCA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6491" b="1253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78EA8D-CB62-9DEB-9BD7-3D174801D532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AGORA FIQUE COM NOSSO PROTÓTIPO DE SITE!</a:t>
            </a:r>
          </a:p>
        </p:txBody>
      </p:sp>
    </p:spTree>
    <p:extLst>
      <p:ext uri="{BB962C8B-B14F-4D97-AF65-F5344CB8AC3E}">
        <p14:creationId xmlns:p14="http://schemas.microsoft.com/office/powerpoint/2010/main" val="18995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Pessoa escrevendo em um bloco de notas">
            <a:extLst>
              <a:ext uri="{FF2B5EF4-FFF2-40B4-BE49-F238E27FC236}">
                <a16:creationId xmlns:a16="http://schemas.microsoft.com/office/drawing/2014/main" id="{134091C9-F98A-18DD-6ED0-F49746FCA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6491" b="12531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78EA8D-CB62-9DEB-9BD7-3D174801D532}"/>
              </a:ext>
            </a:extLst>
          </p:cNvPr>
          <p:cNvSpPr txBox="1"/>
          <p:nvPr/>
        </p:nvSpPr>
        <p:spPr>
          <a:xfrm>
            <a:off x="1284792" y="807720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NOSSO EXCLUSIVO SIMULADOR FINANCEIRO!</a:t>
            </a:r>
          </a:p>
        </p:txBody>
      </p:sp>
    </p:spTree>
    <p:extLst>
      <p:ext uri="{BB962C8B-B14F-4D97-AF65-F5344CB8AC3E}">
        <p14:creationId xmlns:p14="http://schemas.microsoft.com/office/powerpoint/2010/main" val="47263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m 2" descr="Uma imagem contendo pessoa, xícara, mesa, água&#10;&#10;Descrição gerada automaticamente">
            <a:extLst>
              <a:ext uri="{FF2B5EF4-FFF2-40B4-BE49-F238E27FC236}">
                <a16:creationId xmlns:a16="http://schemas.microsoft.com/office/drawing/2014/main" id="{AB03EC63-C6E4-F9EC-0A43-7CBFCEF28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0387" b="4061"/>
          <a:stretch/>
        </p:blipFill>
        <p:spPr>
          <a:xfrm>
            <a:off x="0" y="-1"/>
            <a:ext cx="12191980" cy="685800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632BEF-F412-220E-1839-F966CDCF6859}"/>
              </a:ext>
            </a:extLst>
          </p:cNvPr>
          <p:cNvSpPr txBox="1"/>
          <p:nvPr/>
        </p:nvSpPr>
        <p:spPr>
          <a:xfrm>
            <a:off x="1107440" y="963058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CONHEÇA MAIS SOBRE NOSSO BANCO DE DADOS EXCLUSIVO!</a:t>
            </a:r>
          </a:p>
        </p:txBody>
      </p:sp>
    </p:spTree>
    <p:extLst>
      <p:ext uri="{BB962C8B-B14F-4D97-AF65-F5344CB8AC3E}">
        <p14:creationId xmlns:p14="http://schemas.microsoft.com/office/powerpoint/2010/main" val="509558146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643</TotalTime>
  <Words>342</Words>
  <Application>Microsoft Office PowerPoint</Application>
  <PresentationFormat>Widescreen</PresentationFormat>
  <Paragraphs>33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</vt:lpstr>
      <vt:lpstr>Base</vt:lpstr>
      <vt:lpstr>Apresentação do PowerPoint</vt:lpstr>
      <vt:lpstr>Quem somos?</vt:lpstr>
      <vt:lpstr>Nosso segmento e desafios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Agradecemos por nos conhecerem e esperamos poder contribuir para o sucesso das suas culturas com nossas soluções inovadoras!  #SEJAUMHOPPER!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Hop_Tech soluções LTDA </dc:title>
  <dc:creator>Jonas Cardoso</dc:creator>
  <cp:lastModifiedBy>Gabriel Namur Machado da Silva</cp:lastModifiedBy>
  <cp:revision>6</cp:revision>
  <dcterms:created xsi:type="dcterms:W3CDTF">2023-03-10T13:07:35Z</dcterms:created>
  <dcterms:modified xsi:type="dcterms:W3CDTF">2023-03-14T23:20:50Z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